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21386800" cy="30279975"/>
  <p:notesSz cx="6797675" cy="9926638"/>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0054"/>
    <a:srgbClr val="0038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009" autoAdjust="0"/>
  </p:normalViewPr>
  <p:slideViewPr>
    <p:cSldViewPr>
      <p:cViewPr varScale="1">
        <p:scale>
          <a:sx n="24" d="100"/>
          <a:sy n="24" d="100"/>
        </p:scale>
        <p:origin x="3078" y="114"/>
      </p:cViewPr>
      <p:guideLst>
        <p:guide orient="horz" pos="9537"/>
        <p:guide pos="67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A6B0CE8-EA78-4CF3-BD2A-B9B92B2DB998}" type="datetimeFigureOut">
              <a:rPr lang="en-GB" smtClean="0"/>
              <a:t>20/06/2023</a:t>
            </a:fld>
            <a:endParaRPr lang="en-GB" dirty="0"/>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B2BEC09-9AA0-455D-BDFF-021CC9CCB6B0}" type="slidenum">
              <a:rPr lang="en-GB" smtClean="0"/>
              <a:t>‹#›</a:t>
            </a:fld>
            <a:endParaRPr lang="en-GB" dirty="0"/>
          </a:p>
        </p:txBody>
      </p:sp>
    </p:spTree>
    <p:extLst>
      <p:ext uri="{BB962C8B-B14F-4D97-AF65-F5344CB8AC3E}">
        <p14:creationId xmlns:p14="http://schemas.microsoft.com/office/powerpoint/2010/main" val="3913798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684534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428477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64736" y="5355072"/>
            <a:ext cx="11254060" cy="1140756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02553" y="5355072"/>
            <a:ext cx="33405737" cy="1140756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217536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257240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endParaRPr lang="en-GB"/>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371514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02554"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5188899"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167049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340" y="1212603"/>
            <a:ext cx="19248120" cy="504666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278501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78466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416649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endParaRPr lang="en-GB"/>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15149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dirty="0"/>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FA952536-D0EA-44CC-A67B-7CC8DFC399EF}" type="datetimeFigureOut">
              <a:rPr lang="en-GB" smtClean="0"/>
              <a:t>20/06/2023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E32B41-F7B5-485B-9BFB-5C1989483297}" type="slidenum">
              <a:rPr lang="en-GB" smtClean="0"/>
              <a:t>‹#›</a:t>
            </a:fld>
            <a:endParaRPr lang="en-GB" dirty="0"/>
          </a:p>
        </p:txBody>
      </p:sp>
    </p:spTree>
    <p:extLst>
      <p:ext uri="{BB962C8B-B14F-4D97-AF65-F5344CB8AC3E}">
        <p14:creationId xmlns:p14="http://schemas.microsoft.com/office/powerpoint/2010/main" val="404148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FA952536-D0EA-44CC-A67B-7CC8DFC399EF}" type="datetimeFigureOut">
              <a:rPr lang="en-GB" smtClean="0"/>
              <a:t>20/06/2023</a:t>
            </a:fld>
            <a:endParaRPr lang="en-GB" dirty="0"/>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D5E32B41-F7B5-485B-9BFB-5C1989483297}" type="slidenum">
              <a:rPr lang="en-GB" smtClean="0"/>
              <a:t>‹#›</a:t>
            </a:fld>
            <a:endParaRPr lang="en-GB" dirty="0"/>
          </a:p>
        </p:txBody>
      </p:sp>
    </p:spTree>
    <p:extLst>
      <p:ext uri="{BB962C8B-B14F-4D97-AF65-F5344CB8AC3E}">
        <p14:creationId xmlns:p14="http://schemas.microsoft.com/office/powerpoint/2010/main" val="107884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paschool.tvw@royalberkshire.nhs.uk"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FBD896-AE53-F64E-90BC-E964E69BC986}"/>
              </a:ext>
            </a:extLst>
          </p:cNvPr>
          <p:cNvPicPr>
            <a:picLocks noChangeAspect="1"/>
          </p:cNvPicPr>
          <p:nvPr/>
        </p:nvPicPr>
        <p:blipFill>
          <a:blip r:embed="rId2"/>
          <a:stretch>
            <a:fillRect/>
          </a:stretch>
        </p:blipFill>
        <p:spPr>
          <a:xfrm>
            <a:off x="7020993" y="34287"/>
            <a:ext cx="14365808" cy="3046788"/>
          </a:xfrm>
          <a:prstGeom prst="rect">
            <a:avLst/>
          </a:prstGeom>
        </p:spPr>
      </p:pic>
      <p:sp>
        <p:nvSpPr>
          <p:cNvPr id="6" name="Alternative Process 5">
            <a:extLst>
              <a:ext uri="{FF2B5EF4-FFF2-40B4-BE49-F238E27FC236}">
                <a16:creationId xmlns:a16="http://schemas.microsoft.com/office/drawing/2014/main" id="{E5E0E864-A89B-B84D-CBC7-CF10ED9495F6}"/>
              </a:ext>
            </a:extLst>
          </p:cNvPr>
          <p:cNvSpPr/>
          <p:nvPr/>
        </p:nvSpPr>
        <p:spPr>
          <a:xfrm>
            <a:off x="2442306" y="3941447"/>
            <a:ext cx="16851923" cy="2322264"/>
          </a:xfrm>
          <a:prstGeom prst="flowChartAlternateProcess">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AD049258-E65B-0142-E0E8-EFACF602A104}"/>
              </a:ext>
            </a:extLst>
          </p:cNvPr>
          <p:cNvSpPr txBox="1"/>
          <p:nvPr/>
        </p:nvSpPr>
        <p:spPr>
          <a:xfrm>
            <a:off x="2267438" y="3839426"/>
            <a:ext cx="16851923" cy="3416320"/>
          </a:xfrm>
          <a:prstGeom prst="rect">
            <a:avLst/>
          </a:prstGeom>
          <a:noFill/>
        </p:spPr>
        <p:txBody>
          <a:bodyPr wrap="square" rtlCol="0">
            <a:spAutoFit/>
          </a:bodyPr>
          <a:lstStyle/>
          <a:p>
            <a:pPr algn="ctr"/>
            <a:r>
              <a:rPr lang="en-GB" sz="7200" b="1" u="sng" dirty="0">
                <a:solidFill>
                  <a:schemeClr val="bg1"/>
                </a:solidFill>
              </a:rPr>
              <a:t>Save the Date</a:t>
            </a:r>
            <a:r>
              <a:rPr lang="en-GB" sz="7200" b="1" dirty="0">
                <a:solidFill>
                  <a:schemeClr val="bg1"/>
                </a:solidFill>
              </a:rPr>
              <a:t>: Physician Associates in Primary Care Webinar</a:t>
            </a:r>
          </a:p>
          <a:p>
            <a:pPr algn="ctr"/>
            <a:endParaRPr lang="en-GB" sz="7200" b="1" dirty="0">
              <a:solidFill>
                <a:schemeClr val="bg1"/>
              </a:solidFill>
            </a:endParaRPr>
          </a:p>
        </p:txBody>
      </p:sp>
      <p:sp>
        <p:nvSpPr>
          <p:cNvPr id="9" name="TextBox 8">
            <a:extLst>
              <a:ext uri="{FF2B5EF4-FFF2-40B4-BE49-F238E27FC236}">
                <a16:creationId xmlns:a16="http://schemas.microsoft.com/office/drawing/2014/main" id="{15540C0A-DAF9-1D6E-ED37-8E04A7987CB7}"/>
              </a:ext>
            </a:extLst>
          </p:cNvPr>
          <p:cNvSpPr txBox="1"/>
          <p:nvPr/>
        </p:nvSpPr>
        <p:spPr>
          <a:xfrm>
            <a:off x="7891583" y="7029212"/>
            <a:ext cx="4630616" cy="984885"/>
          </a:xfrm>
          <a:prstGeom prst="rect">
            <a:avLst/>
          </a:prstGeom>
          <a:noFill/>
        </p:spPr>
        <p:txBody>
          <a:bodyPr wrap="square" rtlCol="0">
            <a:spAutoFit/>
          </a:bodyPr>
          <a:lstStyle/>
          <a:p>
            <a:pPr algn="l"/>
            <a:r>
              <a:rPr lang="en-GB" dirty="0">
                <a:solidFill>
                  <a:schemeClr val="bg1"/>
                </a:solidFill>
              </a:rPr>
              <a:t>21/04/23</a:t>
            </a:r>
            <a:endParaRPr lang="en-US" dirty="0">
              <a:solidFill>
                <a:schemeClr val="bg1"/>
              </a:solidFill>
            </a:endParaRPr>
          </a:p>
        </p:txBody>
      </p:sp>
      <p:sp>
        <p:nvSpPr>
          <p:cNvPr id="13" name="TextBox 12">
            <a:extLst>
              <a:ext uri="{FF2B5EF4-FFF2-40B4-BE49-F238E27FC236}">
                <a16:creationId xmlns:a16="http://schemas.microsoft.com/office/drawing/2014/main" id="{77F67E2E-0051-AD26-AD65-9239EFB4E2A0}"/>
              </a:ext>
            </a:extLst>
          </p:cNvPr>
          <p:cNvSpPr txBox="1"/>
          <p:nvPr/>
        </p:nvSpPr>
        <p:spPr>
          <a:xfrm>
            <a:off x="5348654" y="13711146"/>
            <a:ext cx="10697306" cy="2862322"/>
          </a:xfrm>
          <a:prstGeom prst="rect">
            <a:avLst/>
          </a:prstGeom>
          <a:noFill/>
        </p:spPr>
        <p:txBody>
          <a:bodyPr wrap="square">
            <a:spAutoFit/>
          </a:bodyPr>
          <a:lstStyle/>
          <a:p>
            <a:r>
              <a:rPr lang="en-GB" sz="6000" b="1" dirty="0">
                <a:solidFill>
                  <a:schemeClr val="bg1"/>
                </a:solidFill>
              </a:rPr>
              <a:t>Top tips for PAs who are navigating their first year in practice</a:t>
            </a:r>
            <a:endParaRPr lang="en-US" dirty="0"/>
          </a:p>
        </p:txBody>
      </p:sp>
      <p:graphicFrame>
        <p:nvGraphicFramePr>
          <p:cNvPr id="15" name="Table 14">
            <a:extLst>
              <a:ext uri="{FF2B5EF4-FFF2-40B4-BE49-F238E27FC236}">
                <a16:creationId xmlns:a16="http://schemas.microsoft.com/office/drawing/2014/main" id="{B41A99FB-F99C-2C30-3E3D-F0702923F524}"/>
              </a:ext>
            </a:extLst>
          </p:cNvPr>
          <p:cNvGraphicFramePr/>
          <p:nvPr>
            <p:extLst>
              <p:ext uri="{D42A27DB-BD31-4B8C-83A1-F6EECF244321}">
                <p14:modId xmlns:p14="http://schemas.microsoft.com/office/powerpoint/2010/main" val="2150563250"/>
              </p:ext>
            </p:extLst>
          </p:nvPr>
        </p:nvGraphicFramePr>
        <p:xfrm>
          <a:off x="1342662" y="9543864"/>
          <a:ext cx="17951567" cy="20260086"/>
        </p:xfrm>
        <a:graphic>
          <a:graphicData uri="http://schemas.openxmlformats.org/drawingml/2006/table">
            <a:tbl>
              <a:tblPr firstRow="1" bandRow="1">
                <a:tableStyleId>{2D5ABB26-0587-4C30-8999-92F81FD0307C}</a:tableStyleId>
              </a:tblPr>
              <a:tblGrid>
                <a:gridCol w="4153298">
                  <a:extLst>
                    <a:ext uri="{9D8B030D-6E8A-4147-A177-3AD203B41FA5}">
                      <a16:colId xmlns:a16="http://schemas.microsoft.com/office/drawing/2014/main" val="568055095"/>
                    </a:ext>
                  </a:extLst>
                </a:gridCol>
                <a:gridCol w="13798269">
                  <a:extLst>
                    <a:ext uri="{9D8B030D-6E8A-4147-A177-3AD203B41FA5}">
                      <a16:colId xmlns:a16="http://schemas.microsoft.com/office/drawing/2014/main" val="3175423602"/>
                    </a:ext>
                  </a:extLst>
                </a:gridCol>
              </a:tblGrid>
              <a:tr h="4189354">
                <a:tc>
                  <a:txBody>
                    <a:bodyPr/>
                    <a:lstStyle/>
                    <a:p>
                      <a:pPr algn="ctr"/>
                      <a:r>
                        <a:rPr lang="en-US" sz="4000" b="1" dirty="0">
                          <a:solidFill>
                            <a:schemeClr val="bg1"/>
                          </a:solidFill>
                          <a:latin typeface="Arial" panose="020B0604020202020204" pitchFamily="34" charset="0"/>
                          <a:cs typeface="Arial" panose="020B0604020202020204" pitchFamily="34" charset="0"/>
                        </a:rPr>
                        <a:t>What?</a:t>
                      </a:r>
                      <a:endParaRPr lang="en-GB" sz="4000" b="1" dirty="0">
                        <a:solidFill>
                          <a:schemeClr val="bg1"/>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rgbClr val="003893"/>
                    </a:solidFill>
                  </a:tcPr>
                </a:tc>
                <a:tc>
                  <a:txBody>
                    <a:bodyPr/>
                    <a:lstStyle/>
                    <a:p>
                      <a:endParaRPr lang="en-US" sz="2400" dirty="0">
                        <a:latin typeface="Arial" panose="020B0604020202020204" pitchFamily="34" charset="0"/>
                        <a:cs typeface="Arial" panose="020B0604020202020204" pitchFamily="34" charset="0"/>
                      </a:endParaRPr>
                    </a:p>
                    <a:p>
                      <a:pPr marL="0" marR="0" lvl="0" indent="0" algn="l" defTabSz="2952323" rtl="0" eaLnBrk="1" fontAlgn="auto" latinLnBrk="0" hangingPunct="1">
                        <a:lnSpc>
                          <a:spcPct val="100000"/>
                        </a:lnSpc>
                        <a:spcBef>
                          <a:spcPts val="0"/>
                        </a:spcBef>
                        <a:spcAft>
                          <a:spcPts val="0"/>
                        </a:spcAft>
                        <a:buClrTx/>
                        <a:buSzTx/>
                        <a:buFontTx/>
                        <a:buNone/>
                        <a:tabLst/>
                        <a:defRPr/>
                      </a:pPr>
                      <a:r>
                        <a:rPr lang="en-GB" sz="36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session will  provide a general insight into the role of a physician associates working in Primary Care. We will outline the training pathway including student placements, detail supervision requirements for both students and registered physician associates and explore how the role can be best utilised in primary care. </a:t>
                      </a:r>
                    </a:p>
                    <a:p>
                      <a:endParaRPr lang="en-GB" sz="2800"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2643209683"/>
                  </a:ext>
                </a:extLst>
              </a:tr>
              <a:tr h="2197395">
                <a:tc>
                  <a:txBody>
                    <a:bodyPr/>
                    <a:lstStyle/>
                    <a:p>
                      <a:pPr algn="ctr"/>
                      <a:r>
                        <a:rPr lang="en-US" sz="4000" b="1" dirty="0">
                          <a:solidFill>
                            <a:schemeClr val="bg1"/>
                          </a:solidFill>
                          <a:latin typeface="Arial" panose="020B0604020202020204" pitchFamily="34" charset="0"/>
                          <a:cs typeface="Arial" panose="020B0604020202020204" pitchFamily="34" charset="0"/>
                        </a:rPr>
                        <a:t>Who should attend?</a:t>
                      </a:r>
                      <a:endParaRPr lang="en-GB" sz="4000" b="1" dirty="0">
                        <a:solidFill>
                          <a:schemeClr val="bg1"/>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rgbClr val="003893"/>
                    </a:solidFill>
                  </a:tcPr>
                </a:tc>
                <a:tc>
                  <a:txBody>
                    <a:bodyPr/>
                    <a:lstStyle/>
                    <a:p>
                      <a:endParaRPr lang="en-US" sz="3600" dirty="0">
                        <a:latin typeface="Arial" panose="020B0604020202020204" pitchFamily="34" charset="0"/>
                        <a:cs typeface="Arial" panose="020B0604020202020204" pitchFamily="34" charset="0"/>
                      </a:endParaRPr>
                    </a:p>
                    <a:p>
                      <a:pPr marL="0" marR="0" lvl="0" indent="0" algn="l" defTabSz="2952323" rtl="0" eaLnBrk="1" fontAlgn="auto" latinLnBrk="0" hangingPunct="1">
                        <a:lnSpc>
                          <a:spcPct val="100000"/>
                        </a:lnSpc>
                        <a:spcBef>
                          <a:spcPts val="0"/>
                        </a:spcBef>
                        <a:spcAft>
                          <a:spcPts val="0"/>
                        </a:spcAft>
                        <a:buClrTx/>
                        <a:buSzTx/>
                        <a:buFontTx/>
                        <a:buNone/>
                        <a:tabLst/>
                        <a:defRPr/>
                      </a:pPr>
                      <a:r>
                        <a:rPr lang="en-US" sz="3600" kern="1200" baseline="0" dirty="0">
                          <a:solidFill>
                            <a:schemeClr val="tx1"/>
                          </a:solidFill>
                          <a:latin typeface="Arial" panose="020B0604020202020204" pitchFamily="34" charset="0"/>
                          <a:ea typeface="Tahoma" panose="020B0604030504040204" pitchFamily="34" charset="0"/>
                          <a:cs typeface="Arial" panose="020B0604020202020204" pitchFamily="34" charset="0"/>
                        </a:rPr>
                        <a:t>The event is open to all but would be particularly beneficial for </a:t>
                      </a:r>
                      <a:r>
                        <a:rPr lang="en-GB" sz="3600" dirty="0">
                          <a:solidFill>
                            <a:schemeClr val="tx1"/>
                          </a:solidFill>
                          <a:effectLst/>
                          <a:latin typeface="Arial" panose="020B0604020202020204" pitchFamily="34" charset="0"/>
                          <a:ea typeface="Calibri" panose="020F0502020204030204" pitchFamily="34" charset="0"/>
                          <a:cs typeface="Arial" panose="020B0604020202020204" pitchFamily="34" charset="0"/>
                        </a:rPr>
                        <a:t>employers and potential supervisors for registered physician associates and physician associate students</a:t>
                      </a:r>
                      <a:endParaRPr lang="en-US" sz="3600" dirty="0">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892643363"/>
                  </a:ext>
                </a:extLst>
              </a:tr>
              <a:tr h="1565891">
                <a:tc>
                  <a:txBody>
                    <a:bodyPr/>
                    <a:lstStyle/>
                    <a:p>
                      <a:pPr algn="ctr"/>
                      <a:r>
                        <a:rPr lang="en-US" sz="4000" b="1" dirty="0">
                          <a:solidFill>
                            <a:schemeClr val="bg1"/>
                          </a:solidFill>
                          <a:latin typeface="Arial" panose="020B0604020202020204" pitchFamily="34" charset="0"/>
                          <a:cs typeface="Arial" panose="020B0604020202020204" pitchFamily="34" charset="0"/>
                        </a:rPr>
                        <a:t>When?</a:t>
                      </a:r>
                      <a:endParaRPr lang="en-GB" sz="4000" b="1" dirty="0">
                        <a:solidFill>
                          <a:schemeClr val="bg1"/>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rgbClr val="003893"/>
                    </a:solidFill>
                  </a:tcPr>
                </a:tc>
                <a:tc>
                  <a:txBody>
                    <a:bodyPr/>
                    <a:lstStyle/>
                    <a:p>
                      <a:r>
                        <a:rPr lang="en-GB" sz="3600" kern="1200" dirty="0">
                          <a:solidFill>
                            <a:schemeClr val="tx1"/>
                          </a:solidFill>
                          <a:effectLst/>
                          <a:latin typeface="Arial" panose="020B0604020202020204" pitchFamily="34" charset="0"/>
                          <a:ea typeface="+mn-ea"/>
                          <a:cs typeface="Arial" panose="020B0604020202020204" pitchFamily="34" charset="0"/>
                        </a:rPr>
                        <a:t>Thursday 29 June 2023, 13:00 – 14:00</a:t>
                      </a:r>
                      <a:endParaRPr lang="en-GB" sz="3600" dirty="0">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139690666"/>
                  </a:ext>
                </a:extLst>
              </a:tr>
              <a:tr h="1819350">
                <a:tc>
                  <a:txBody>
                    <a:bodyPr/>
                    <a:lstStyle/>
                    <a:p>
                      <a:pPr algn="ctr"/>
                      <a:endParaRPr lang="en-US" sz="2600" b="1" dirty="0">
                        <a:solidFill>
                          <a:schemeClr val="bg1"/>
                        </a:solidFill>
                        <a:latin typeface="Arial" panose="020B0604020202020204" pitchFamily="34" charset="0"/>
                        <a:cs typeface="Arial" panose="020B0604020202020204" pitchFamily="34" charset="0"/>
                      </a:endParaRPr>
                    </a:p>
                    <a:p>
                      <a:pPr algn="ctr"/>
                      <a:r>
                        <a:rPr lang="en-US" sz="4000" b="1" dirty="0">
                          <a:solidFill>
                            <a:schemeClr val="bg1"/>
                          </a:solidFill>
                          <a:latin typeface="Arial" panose="020B0604020202020204" pitchFamily="34" charset="0"/>
                          <a:cs typeface="Arial" panose="020B0604020202020204" pitchFamily="34" charset="0"/>
                        </a:rPr>
                        <a:t>Where?</a:t>
                      </a:r>
                    </a:p>
                    <a:p>
                      <a:pPr algn="ctr"/>
                      <a:endParaRPr lang="en-GB" sz="2600" b="1" dirty="0">
                        <a:solidFill>
                          <a:schemeClr val="bg1"/>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rgbClr val="003893"/>
                    </a:solidFill>
                  </a:tcPr>
                </a:tc>
                <a:tc>
                  <a:txBody>
                    <a:bodyPr/>
                    <a:lstStyle/>
                    <a:p>
                      <a:pPr marL="0" algn="l" defTabSz="2952323" rtl="0" eaLnBrk="1" latinLnBrk="0" hangingPunct="1"/>
                      <a:r>
                        <a:rPr lang="en-GB" sz="3600" kern="1200" baseline="0" dirty="0">
                          <a:solidFill>
                            <a:schemeClr val="tx1"/>
                          </a:solidFill>
                          <a:latin typeface="Arial" panose="020B0604020202020204" pitchFamily="34" charset="0"/>
                          <a:ea typeface="Tahoma" panose="020B0604030504040204" pitchFamily="34" charset="0"/>
                          <a:cs typeface="Arial" panose="020B0604020202020204" pitchFamily="34" charset="0"/>
                        </a:rPr>
                        <a:t>Via Microsoft Teams</a:t>
                      </a:r>
                      <a:endParaRPr lang="en-US" sz="3600" kern="1200" baseline="0" dirty="0">
                        <a:solidFill>
                          <a:schemeClr val="tx1"/>
                        </a:solidFill>
                        <a:latin typeface="Arial" panose="020B0604020202020204" pitchFamily="34" charset="0"/>
                        <a:ea typeface="Tahoma" panose="020B060403050404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946944275"/>
                  </a:ext>
                </a:extLst>
              </a:tr>
              <a:tr h="4392181">
                <a:tc>
                  <a:txBody>
                    <a:bodyPr/>
                    <a:lstStyle/>
                    <a:p>
                      <a:pPr algn="ctr"/>
                      <a:r>
                        <a:rPr lang="en-US" sz="4000" b="1" dirty="0">
                          <a:solidFill>
                            <a:schemeClr val="bg1"/>
                          </a:solidFill>
                          <a:latin typeface="Arial" panose="020B0604020202020204" pitchFamily="34" charset="0"/>
                          <a:cs typeface="Arial" panose="020B0604020202020204" pitchFamily="34" charset="0"/>
                        </a:rPr>
                        <a:t>How to book?</a:t>
                      </a:r>
                      <a:endParaRPr lang="en-GB" sz="4000" b="1" dirty="0">
                        <a:solidFill>
                          <a:schemeClr val="bg1"/>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rgbClr val="003893"/>
                    </a:solidFill>
                  </a:tcPr>
                </a:tc>
                <a:tc>
                  <a:txBody>
                    <a:bodyPr/>
                    <a:lstStyle/>
                    <a:p>
                      <a:r>
                        <a:rPr lang="en-GB" sz="3600" dirty="0">
                          <a:latin typeface="Arial" panose="020B0604020202020204" pitchFamily="34" charset="0"/>
                          <a:ea typeface="Tahoma" panose="020B0604030504040204" pitchFamily="34" charset="0"/>
                          <a:cs typeface="Arial" panose="020B0604020202020204" pitchFamily="34" charset="0"/>
                        </a:rPr>
                        <a:t>Scan the QR code attached</a:t>
                      </a:r>
                    </a:p>
                    <a:p>
                      <a:endParaRPr lang="en-GB" sz="2800" dirty="0">
                        <a:latin typeface="+mj-lt"/>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4086020510"/>
                  </a:ext>
                </a:extLst>
              </a:tr>
              <a:tr h="3176028">
                <a:tc>
                  <a:txBody>
                    <a:bodyPr/>
                    <a:lstStyle/>
                    <a:p>
                      <a:pPr algn="ctr"/>
                      <a:r>
                        <a:rPr lang="en-US" sz="4000" b="1" dirty="0">
                          <a:solidFill>
                            <a:schemeClr val="bg1"/>
                          </a:solidFill>
                          <a:latin typeface="Arial" panose="020B0604020202020204" pitchFamily="34" charset="0"/>
                          <a:cs typeface="Arial" panose="020B0604020202020204" pitchFamily="34" charset="0"/>
                        </a:rPr>
                        <a:t>Any queries?</a:t>
                      </a:r>
                      <a:endParaRPr lang="en-GB" sz="4000" b="1" dirty="0">
                        <a:solidFill>
                          <a:schemeClr val="bg1"/>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rgbClr val="003893"/>
                    </a:solidFill>
                  </a:tcPr>
                </a:tc>
                <a:tc>
                  <a:txBody>
                    <a:bodyPr/>
                    <a:lstStyle/>
                    <a:p>
                      <a:endParaRPr lang="en-GB" sz="2200" dirty="0">
                        <a:latin typeface="Tahoma" panose="020B0604030504040204" pitchFamily="34" charset="0"/>
                        <a:ea typeface="Tahoma" panose="020B0604030504040204" pitchFamily="34" charset="0"/>
                        <a:cs typeface="Tahoma" panose="020B0604030504040204" pitchFamily="34" charset="0"/>
                      </a:endParaRPr>
                    </a:p>
                    <a:p>
                      <a:r>
                        <a:rPr lang="en-US" sz="3600" dirty="0">
                          <a:latin typeface="Arial" panose="020B0604020202020204" pitchFamily="34" charset="0"/>
                          <a:ea typeface="Tahoma" panose="020B0604030504040204" pitchFamily="34" charset="0"/>
                          <a:cs typeface="Arial" panose="020B0604020202020204" pitchFamily="34" charset="0"/>
                        </a:rPr>
                        <a:t>Please contact</a:t>
                      </a:r>
                      <a:r>
                        <a:rPr lang="en-GB" sz="3600" dirty="0">
                          <a:latin typeface="Arial" panose="020B0604020202020204" pitchFamily="34" charset="0"/>
                          <a:ea typeface="Tahoma" panose="020B0604030504040204" pitchFamily="34" charset="0"/>
                          <a:cs typeface="Arial" panose="020B0604020202020204" pitchFamily="34" charset="0"/>
                        </a:rPr>
                        <a:t> </a:t>
                      </a:r>
                      <a:r>
                        <a:rPr lang="en-GB" sz="3600" dirty="0" err="1">
                          <a:latin typeface="Arial" panose="020B0604020202020204" pitchFamily="34" charset="0"/>
                          <a:ea typeface="Tahoma" panose="020B0604030504040204" pitchFamily="34" charset="0"/>
                          <a:cs typeface="Arial" panose="020B0604020202020204" pitchFamily="34" charset="0"/>
                          <a:hlinkClick r:id="rId3"/>
                        </a:rPr>
                        <a:t>sepaschool.tvw</a:t>
                      </a:r>
                      <a:r>
                        <a:rPr lang="en-GB" sz="3600" dirty="0">
                          <a:latin typeface="Arial" panose="020B0604020202020204" pitchFamily="34" charset="0"/>
                          <a:ea typeface="Tahoma" panose="020B0604030504040204" pitchFamily="34" charset="0"/>
                          <a:cs typeface="Arial" panose="020B0604020202020204" pitchFamily="34" charset="0"/>
                          <a:hlinkClick r:id="rId3"/>
                        </a:rPr>
                        <a:t>@royalberkshire.nhs.uk</a:t>
                      </a:r>
                      <a:endParaRPr lang="en-GB" sz="3600" dirty="0">
                        <a:latin typeface="Arial" panose="020B0604020202020204" pitchFamily="34" charset="0"/>
                        <a:ea typeface="Tahoma" panose="020B0604030504040204" pitchFamily="34" charset="0"/>
                        <a:cs typeface="Arial" panose="020B0604020202020204" pitchFamily="34" charset="0"/>
                      </a:endParaRPr>
                    </a:p>
                    <a:p>
                      <a:endParaRPr lang="en-GB" sz="2200" dirty="0">
                        <a:latin typeface="Tahoma" panose="020B0604030504040204" pitchFamily="34" charset="0"/>
                        <a:ea typeface="Tahoma" panose="020B0604030504040204" pitchFamily="34" charset="0"/>
                        <a:cs typeface="Tahoma" panose="020B060403050404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2593405693"/>
                  </a:ext>
                </a:extLst>
              </a:tr>
              <a:tr h="2873550">
                <a:tc gridSpan="2">
                  <a:txBody>
                    <a:bodyPr/>
                    <a:lstStyle/>
                    <a:p>
                      <a:pPr algn="ctr"/>
                      <a:endParaRPr lang="en-US" sz="1900" b="1" dirty="0">
                        <a:solidFill>
                          <a:sysClr val="windowText" lastClr="000000"/>
                        </a:solidFill>
                        <a:latin typeface="Arial" panose="020B0604020202020204" pitchFamily="34" charset="0"/>
                        <a:cs typeface="Arial" panose="020B0604020202020204" pitchFamily="34" charset="0"/>
                      </a:endParaRPr>
                    </a:p>
                    <a:p>
                      <a:pPr algn="ctr"/>
                      <a:r>
                        <a:rPr lang="en-US" sz="4000" b="1" dirty="0">
                          <a:solidFill>
                            <a:sysClr val="windowText" lastClr="000000"/>
                          </a:solidFill>
                          <a:latin typeface="Arial" panose="020B0604020202020204" pitchFamily="34" charset="0"/>
                          <a:cs typeface="Arial" panose="020B0604020202020204" pitchFamily="34" charset="0"/>
                        </a:rPr>
                        <a:t>Please feel free to share this with other colleagues who may be interested in attending</a:t>
                      </a:r>
                      <a:endParaRPr lang="en-GB" sz="4000" b="1" dirty="0">
                        <a:solidFill>
                          <a:sysClr val="windowText" lastClr="000000"/>
                        </a:solidFill>
                        <a:latin typeface="Arial" panose="020B0604020202020204" pitchFamily="34" charset="0"/>
                        <a:cs typeface="Arial" panose="020B0604020202020204" pitchFamily="34" charset="0"/>
                      </a:endParaRPr>
                    </a:p>
                  </a:txBody>
                  <a:tcPr marL="49172" marR="49172" marT="24586" marB="24586" anchor="ct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solidFill>
                      <a:schemeClr val="accent1">
                        <a:lumMod val="20000"/>
                        <a:lumOff val="80000"/>
                      </a:schemeClr>
                    </a:solidFill>
                  </a:tcPr>
                </a:tc>
                <a:tc hMerge="1">
                  <a:txBody>
                    <a:bodyPr/>
                    <a:lstStyle/>
                    <a:p>
                      <a:endParaRPr lang="en-GB" sz="4400" dirty="0">
                        <a:latin typeface="Arial" panose="020B0604020202020204" pitchFamily="34" charset="0"/>
                        <a:cs typeface="Arial" panose="020B0604020202020204" pitchFamily="34" charset="0"/>
                      </a:endParaRPr>
                    </a:p>
                  </a:txBody>
                  <a:tcPr>
                    <a:lnL w="12700" cap="flat" cmpd="sng" algn="ctr">
                      <a:solidFill>
                        <a:srgbClr val="003893"/>
                      </a:solidFill>
                      <a:prstDash val="solid"/>
                      <a:round/>
                      <a:headEnd type="none" w="med" len="med"/>
                      <a:tailEnd type="none" w="med" len="med"/>
                    </a:lnL>
                    <a:lnR w="12700" cap="flat" cmpd="sng" algn="ctr">
                      <a:solidFill>
                        <a:srgbClr val="003893"/>
                      </a:solidFill>
                      <a:prstDash val="solid"/>
                      <a:round/>
                      <a:headEnd type="none" w="med" len="med"/>
                      <a:tailEnd type="none" w="med" len="med"/>
                    </a:lnR>
                    <a:lnT w="12700" cap="flat" cmpd="sng" algn="ctr">
                      <a:solidFill>
                        <a:srgbClr val="003893"/>
                      </a:solidFill>
                      <a:prstDash val="solid"/>
                      <a:round/>
                      <a:headEnd type="none" w="med" len="med"/>
                      <a:tailEnd type="none" w="med" len="med"/>
                    </a:lnT>
                    <a:lnB w="12700" cap="flat" cmpd="sng" algn="ctr">
                      <a:solidFill>
                        <a:srgbClr val="003893"/>
                      </a:solidFill>
                      <a:prstDash val="solid"/>
                      <a:round/>
                      <a:headEnd type="none" w="med" len="med"/>
                      <a:tailEnd type="none" w="med" len="med"/>
                    </a:lnB>
                  </a:tcPr>
                </a:tc>
                <a:extLst>
                  <a:ext uri="{0D108BD9-81ED-4DB2-BD59-A6C34878D82A}">
                    <a16:rowId xmlns:a16="http://schemas.microsoft.com/office/drawing/2014/main" val="2831616367"/>
                  </a:ext>
                </a:extLst>
              </a:tr>
            </a:tbl>
          </a:graphicData>
        </a:graphic>
      </p:graphicFrame>
      <p:sp>
        <p:nvSpPr>
          <p:cNvPr id="21" name="Rectangle: Folded Corner 20">
            <a:extLst>
              <a:ext uri="{FF2B5EF4-FFF2-40B4-BE49-F238E27FC236}">
                <a16:creationId xmlns:a16="http://schemas.microsoft.com/office/drawing/2014/main" id="{3D940E90-3F57-6BA7-E665-EDDB369070BA}"/>
              </a:ext>
            </a:extLst>
          </p:cNvPr>
          <p:cNvSpPr/>
          <p:nvPr/>
        </p:nvSpPr>
        <p:spPr>
          <a:xfrm>
            <a:off x="6264304" y="6491385"/>
            <a:ext cx="10147452" cy="2816435"/>
          </a:xfrm>
          <a:prstGeom prst="foldedCorner">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F7E6BC0-4138-BFC9-E34D-7063CDB952F8}"/>
              </a:ext>
            </a:extLst>
          </p:cNvPr>
          <p:cNvSpPr txBox="1"/>
          <p:nvPr/>
        </p:nvSpPr>
        <p:spPr>
          <a:xfrm>
            <a:off x="6477491" y="6622662"/>
            <a:ext cx="9721079" cy="2308324"/>
          </a:xfrm>
          <a:prstGeom prst="rect">
            <a:avLst/>
          </a:prstGeom>
          <a:noFill/>
        </p:spPr>
        <p:txBody>
          <a:bodyPr wrap="square" rtlCol="0">
            <a:spAutoFit/>
          </a:bodyPr>
          <a:lstStyle/>
          <a:p>
            <a:pPr algn="ctr"/>
            <a:r>
              <a:rPr lang="en-GB" sz="7200" b="1" dirty="0">
                <a:solidFill>
                  <a:srgbClr val="0070C0"/>
                </a:solidFill>
              </a:rPr>
              <a:t>Thursday 29 June 2023</a:t>
            </a:r>
          </a:p>
          <a:p>
            <a:pPr algn="ctr"/>
            <a:r>
              <a:rPr lang="en-GB" sz="7200" b="1" dirty="0">
                <a:solidFill>
                  <a:srgbClr val="0070C0"/>
                </a:solidFill>
              </a:rPr>
              <a:t>13:00-14:00pm</a:t>
            </a:r>
            <a:endParaRPr lang="en-US" sz="7200" b="1" dirty="0">
              <a:solidFill>
                <a:srgbClr val="0070C0"/>
              </a:solidFill>
            </a:endParaRPr>
          </a:p>
        </p:txBody>
      </p:sp>
      <p:pic>
        <p:nvPicPr>
          <p:cNvPr id="3" name="Picture 2" descr="A blue and white logo&#10;&#10;Description automatically generated with low confidence">
            <a:extLst>
              <a:ext uri="{FF2B5EF4-FFF2-40B4-BE49-F238E27FC236}">
                <a16:creationId xmlns:a16="http://schemas.microsoft.com/office/drawing/2014/main" id="{7BFE05B1-3D04-C661-CF26-879A3D5D43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094"/>
            <a:ext cx="3906753" cy="3490369"/>
          </a:xfrm>
          <a:prstGeom prst="rect">
            <a:avLst/>
          </a:prstGeom>
        </p:spPr>
      </p:pic>
      <p:pic>
        <p:nvPicPr>
          <p:cNvPr id="11" name="Picture 10" descr="A qr code on a white background&#10;&#10;Description automatically generated">
            <a:extLst>
              <a:ext uri="{FF2B5EF4-FFF2-40B4-BE49-F238E27FC236}">
                <a16:creationId xmlns:a16="http://schemas.microsoft.com/office/drawing/2014/main" id="{E6519B2B-6B57-6F91-1FE2-323A69667E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8864" y="20861932"/>
            <a:ext cx="2790825" cy="2762250"/>
          </a:xfrm>
          <a:prstGeom prst="rect">
            <a:avLst/>
          </a:prstGeom>
        </p:spPr>
      </p:pic>
    </p:spTree>
    <p:extLst>
      <p:ext uri="{BB962C8B-B14F-4D97-AF65-F5344CB8AC3E}">
        <p14:creationId xmlns:p14="http://schemas.microsoft.com/office/powerpoint/2010/main" val="32127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pc="http://schemas.microsoft.com/office/infopath/2007/PartnerControl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6A4914EB7AE54E974D5AF488E0C7BC" ma:contentTypeVersion="8" ma:contentTypeDescription="Create a new document." ma:contentTypeScope="" ma:versionID="86f3d09cc803f9d6cfec444f324827b9">
  <xsd:schema xmlns:xsd="http://www.w3.org/2001/XMLSchema" xmlns:xs="http://www.w3.org/2001/XMLSchema" xmlns:p="http://schemas.microsoft.com/office/2006/metadata/properties" xmlns:ns2="7b257974-2fb3-4bb7-a4b2-a6c7153f7e91" xmlns:ns3="87712248-a9ce-4875-bdb3-c9bdcf027f41" targetNamespace="http://schemas.microsoft.com/office/2006/metadata/properties" ma:root="true" ma:fieldsID="da764f361c19b9e4dc3347d14fa9147f" ns2:_="" ns3:_="">
    <xsd:import namespace="7b257974-2fb3-4bb7-a4b2-a6c7153f7e91"/>
    <xsd:import namespace="87712248-a9ce-4875-bdb3-c9bdcf027f4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257974-2fb3-4bb7-a4b2-a6c7153f7e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7712248-a9ce-4875-bdb3-c9bdcf027f4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65204B-E070-4726-B5A9-5E4843212B6F}">
  <ds:schemaRefs>
    <ds:schemaRef ds:uri="http://schemas.microsoft.com/office/2006/metadata/properties"/>
    <ds:schemaRef ds:uri="http://www.w3.org/XML/1998/namespace"/>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87712248-a9ce-4875-bdb3-c9bdcf027f41"/>
    <ds:schemaRef ds:uri="7b257974-2fb3-4bb7-a4b2-a6c7153f7e91"/>
    <ds:schemaRef ds:uri="http://purl.org/dc/terms/"/>
  </ds:schemaRefs>
</ds:datastoreItem>
</file>

<file path=customXml/itemProps2.xml><?xml version="1.0" encoding="utf-8"?>
<ds:datastoreItem xmlns:ds="http://schemas.openxmlformats.org/officeDocument/2006/customXml" ds:itemID="{7175C9C2-CFD7-4330-8469-EF9604132136}">
  <ds:schemaRefs>
    <ds:schemaRef ds:uri="http://schemas.microsoft.com/office/2006/metadata/contentType"/>
    <ds:schemaRef ds:uri="http://schemas.microsoft.com/office/2006/metadata/properties/metaAttributes"/>
    <ds:schemaRef ds:uri="http://www.w3.org/2000/xmlns/"/>
    <ds:schemaRef ds:uri="http://www.w3.org/2001/XMLSchema"/>
    <ds:schemaRef ds:uri="7b257974-2fb3-4bb7-a4b2-a6c7153f7e91"/>
    <ds:schemaRef ds:uri="87712248-a9ce-4875-bdb3-c9bdcf027f4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6326C6-9E30-4062-8046-4973A2719B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3464</TotalTime>
  <Words>163</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PowerPoint Presentation</vt:lpstr>
    </vt:vector>
  </TitlesOfParts>
  <Company>Health Education England (South)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Siobhan O'Donnell</dc:creator>
  <cp:lastModifiedBy>Emily Harrison</cp:lastModifiedBy>
  <cp:revision>143</cp:revision>
  <dcterms:created xsi:type="dcterms:W3CDTF">2018-05-14T14:52:23Z</dcterms:created>
  <dcterms:modified xsi:type="dcterms:W3CDTF">2023-06-20T20:23:56Z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0x010100C86A4914EB7AE54E974D5AF488E0C7BC</vt:lpwstr>
  </property>
  <property fmtid="{D5CDD505-2E9C-101B-9397-08002B2CF9AE}" pid="3" name="Order">
    <vt:r8>12800</vt:r8>
  </property>
  <property fmtid="{D5CDD505-2E9C-101B-9397-08002B2CF9AE}" pid="4" name="_dlc_DocIdItemGuid">
    <vt:lpwstr>ee17ce12-3df6-4947-8b7a-b060cfc861c5</vt:lpwstr>
  </property>
  <property fmtid="{D5CDD505-2E9C-101B-9397-08002B2CF9AE}" pid="5" name="Created By">
    <vt:lpwstr>i:0#.f|membership|tessa.candy@hee.nhs.uk</vt:lpwstr>
  </property>
  <property fmtid="{D5CDD505-2E9C-101B-9397-08002B2CF9AE}" pid="6" name="FileLeafRef">
    <vt:lpwstr>Event Flyer - Physician Associates in Surgical departments FV.pptx</vt:lpwstr>
  </property>
  <property fmtid="{D5CDD505-2E9C-101B-9397-08002B2CF9AE}" pid="7" name="Modified By">
    <vt:lpwstr>i:0#.f|membership|tessa.candy@hee.nhs.uk</vt:lpwstr>
  </property>
</Properties>
</file>